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3" r:id="rId3"/>
    <p:sldId id="270" r:id="rId4"/>
    <p:sldId id="272" r:id="rId5"/>
    <p:sldId id="368" r:id="rId6"/>
    <p:sldId id="366" r:id="rId7"/>
    <p:sldId id="367" r:id="rId8"/>
    <p:sldId id="3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3B2"/>
    <a:srgbClr val="000000"/>
    <a:srgbClr val="89E0FF"/>
    <a:srgbClr val="1B3C45"/>
    <a:srgbClr val="204954"/>
    <a:srgbClr val="015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E481-A0D9-4563-A77D-BABA068E4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39FCD-DC77-4730-B4DE-87A74A6A1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389C-017C-4776-B1DC-C5BD992D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B259-6234-4F5C-8FC9-AE055850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4425-2075-4604-A7B2-EDFA488B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85B7-C9FF-4250-8394-8FD26187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AEA78-B729-4308-B00C-C862556B8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09F2-F27D-4106-BD7A-574B6AA1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1108-C1F1-4010-847E-39B906DF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9947B-8747-473B-A3CA-FB369F6D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9DCFC-C12A-416E-97C5-ECCE9896E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03481-2CD6-4B90-A5B9-EB13383D3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A485-AEB1-41A7-A336-4B916938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CBC61-148D-497E-9103-2768F509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7455-6EE8-466B-AC35-EDC74926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FD3F-5517-4F41-A076-F574A90B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950A-AAC8-46EB-BEE0-E803017C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2CB2-E985-4478-B997-914C88FE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1FBD-7529-4803-8D06-D3C0D2B1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3A09-74D6-4A75-B24A-0C691909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9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038E-502D-4006-B65E-A841A756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7492-EB45-4893-B5E2-B84EFF6A6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0A26-8FC3-45A0-B2C6-BA9E872E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FE67-5B24-4C5B-97CA-46E94E1C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1EA2E-7825-4A98-9EFE-23DE87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3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38C0-238A-46E8-8E87-1886B860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8FC6-6812-4C96-8E22-10E0CEC1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C1E0B-017C-4804-A7A8-BE3B4E160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E4A2-FE4C-4CDD-A699-E92A7DAE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1511-2001-4D5D-A362-CB724A94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87DA6-43A1-4D42-BAB9-C68550A9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C53F-E221-4754-9A60-F8ADC3B5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3E98F-97FC-40B7-93ED-66B30A7E3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1518-94D2-4A34-806E-C810C0C98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E4CBD-8293-4853-97FF-B63DADC88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D4F4D-547D-4F03-AE2B-28BE95DC2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04EBA-A046-4CC8-BD10-ECD38D6B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04E63-B541-4254-8AF9-1CCAFDF2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FC273-A1F7-4686-8332-FCF09BC2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343E-67EE-4E07-9B4E-79CD720D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DD98A-5B3E-4826-BB1A-C81F3E3F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27001-909C-4DF6-B5EA-557A88D8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983-F005-4F18-B934-6B7FB69E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4743B-6D6D-4ECC-95B6-CE1EFDC2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BE437-1585-4FDB-8A05-0217CF6E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54C4-D90A-4FC4-BEAE-C6015DBA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4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AACA-9053-4125-AE40-CBDD9FB9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0AC1-EE65-41DE-A1F3-0721BE96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A4C23-A9BD-4B74-A7C0-AB532DDD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75FA4-C1ED-4173-80B0-F2DA4D1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40A63-8C58-45D0-ACD5-01B19291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464E-9A57-4B97-A455-05276174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1E51-221E-4E8A-B100-90293AD6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52384-1CCD-4C39-85C0-2D5C47AA6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A3CB9-E668-4768-9509-FBE303C97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63125-C88C-4D59-A24B-3E8DD8AA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A96F3-238F-4E17-B185-2E73BE9C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822A-E2DE-4540-A3C9-1457F321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5836C-D132-4061-AAF2-E3A75158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A2CA1-A411-48C1-8827-6500522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26C92-909F-4711-BA49-B5386CBD0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88AA-F648-4C18-B8CE-5DBD71A9E8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57A8-77B7-4CD6-B676-29FFA95A7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03DF-9A99-4EDE-893B-C351A96C3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FB65-BC3D-4F52-8A1E-24F85702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297,147 Christmas Background Blue Stock Photos, Pictures &amp;amp; Royalty-Free  Images - iStock">
            <a:extLst>
              <a:ext uri="{FF2B5EF4-FFF2-40B4-BE49-F238E27FC236}">
                <a16:creationId xmlns:a16="http://schemas.microsoft.com/office/drawing/2014/main" id="{6CA42548-E23F-4059-95B8-5238DD1E6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53920"/>
          <a:stretch/>
        </p:blipFill>
        <p:spPr bwMode="auto">
          <a:xfrm rot="16200000">
            <a:off x="-2169938" y="2168380"/>
            <a:ext cx="6817360" cy="2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DC6FE3-F442-4177-928B-5E908FF7AF55}"/>
              </a:ext>
            </a:extLst>
          </p:cNvPr>
          <p:cNvSpPr txBox="1"/>
          <p:nvPr/>
        </p:nvSpPr>
        <p:spPr>
          <a:xfrm>
            <a:off x="5134289" y="6036750"/>
            <a:ext cx="4893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89E0FF"/>
                </a:solidFill>
                <a:latin typeface="Montserrat" panose="00000500000000000000" pitchFamily="2" charset="0"/>
              </a:rPr>
              <a:t>STATE LICENCE #19987832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0DFC6-B9D8-4041-8CDB-169F9B339D76}"/>
              </a:ext>
            </a:extLst>
          </p:cNvPr>
          <p:cNvSpPr txBox="1"/>
          <p:nvPr/>
        </p:nvSpPr>
        <p:spPr>
          <a:xfrm rot="16200000">
            <a:off x="-2380772" y="2821141"/>
            <a:ext cx="685800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State HQ</a:t>
            </a:r>
            <a:endParaRPr lang="en-US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E5751-11ED-499D-9781-8472117A8EDD}"/>
              </a:ext>
            </a:extLst>
          </p:cNvPr>
          <p:cNvSpPr txBox="1"/>
          <p:nvPr/>
        </p:nvSpPr>
        <p:spPr>
          <a:xfrm rot="16200000">
            <a:off x="-1482848" y="3244269"/>
            <a:ext cx="615696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PROTECTING FAMILIES &amp; INDIVIDUALS</a:t>
            </a:r>
            <a:endParaRPr lang="en-US" sz="180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032" name="Picture 8" descr="House, Svg, Vector - House In Circle Clip Art, HD Png Download ,  Transparent Png Image - PNGitem">
            <a:extLst>
              <a:ext uri="{FF2B5EF4-FFF2-40B4-BE49-F238E27FC236}">
                <a16:creationId xmlns:a16="http://schemas.microsoft.com/office/drawing/2014/main" id="{8B9AA512-8709-41F8-89A7-75DEB9B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24" y="2812794"/>
            <a:ext cx="1324839" cy="1232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298DCC8-3571-4994-B15A-21DA7DD70133}"/>
              </a:ext>
            </a:extLst>
          </p:cNvPr>
          <p:cNvSpPr txBox="1"/>
          <p:nvPr/>
        </p:nvSpPr>
        <p:spPr>
          <a:xfrm>
            <a:off x="3439810" y="1854410"/>
            <a:ext cx="84204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anose="02000505000000020004" pitchFamily="2" charset="0"/>
              </a:rPr>
              <a:t>Eric Richards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​</a:t>
            </a:r>
            <a:r>
              <a:rPr lang="en-US" sz="3200" dirty="0">
                <a:solidFill>
                  <a:srgbClr val="89E0FF"/>
                </a:solidFill>
                <a:latin typeface="Montserrat" panose="02000505000000020004" pitchFamily="2" charset="0"/>
              </a:rPr>
              <a:t>Life​ &amp; Accident | Mortgage | IULs</a:t>
            </a:r>
            <a:br>
              <a:rPr lang="en-US" sz="3200" dirty="0">
                <a:solidFill>
                  <a:srgbClr val="89E0FF"/>
                </a:solidFill>
                <a:latin typeface="Montserrat" panose="02000505000000020004" pitchFamily="2" charset="0"/>
              </a:rPr>
            </a:br>
            <a:r>
              <a:rPr lang="en-US" sz="3200" dirty="0">
                <a:solidFill>
                  <a:srgbClr val="89E0FF"/>
                </a:solidFill>
                <a:latin typeface="Montserrat" panose="02000505000000020004" pitchFamily="2" charset="0"/>
              </a:rPr>
              <a:t> Final Expense | Disability | Children</a:t>
            </a:r>
            <a:br>
              <a:rPr lang="en-US" sz="3600" dirty="0">
                <a:solidFill>
                  <a:srgbClr val="222222"/>
                </a:solidFill>
                <a:latin typeface="Montserrat" panose="02000505000000020004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0"/>
              </a:rPr>
              <a:t>435-764-7933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0"/>
              </a:rPr>
              <a:t>Info@StateHQ.org</a:t>
            </a:r>
            <a:endParaRPr lang="en-US" sz="4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5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97,147 Christmas Background Blue Stock Photos, Pictures &amp;amp; Royalty-Free  Images - iStock">
            <a:extLst>
              <a:ext uri="{FF2B5EF4-FFF2-40B4-BE49-F238E27FC236}">
                <a16:creationId xmlns:a16="http://schemas.microsoft.com/office/drawing/2014/main" id="{EA29B58F-B907-43AF-B87A-7207657EB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3"/>
          <a:stretch/>
        </p:blipFill>
        <p:spPr bwMode="auto">
          <a:xfrm rot="10800000">
            <a:off x="-74931" y="-1"/>
            <a:ext cx="12266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C6B4E7-F807-4CA0-AB23-532C26C5024E}"/>
              </a:ext>
            </a:extLst>
          </p:cNvPr>
          <p:cNvSpPr/>
          <p:nvPr/>
        </p:nvSpPr>
        <p:spPr>
          <a:xfrm>
            <a:off x="0" y="1659461"/>
            <a:ext cx="12192000" cy="3342640"/>
          </a:xfrm>
          <a:prstGeom prst="rect">
            <a:avLst/>
          </a:prstGeom>
          <a:solidFill>
            <a:srgbClr val="00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0DFC6-B9D8-4041-8CDB-169F9B339D76}"/>
              </a:ext>
            </a:extLst>
          </p:cNvPr>
          <p:cNvSpPr txBox="1"/>
          <p:nvPr/>
        </p:nvSpPr>
        <p:spPr>
          <a:xfrm>
            <a:off x="2839721" y="2397950"/>
            <a:ext cx="8448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StateHQ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032" name="Picture 8" descr="House, Svg, Vector - House In Circle Clip Art, HD Png Download ,  Transparent Png Image - PNGitem">
            <a:extLst>
              <a:ext uri="{FF2B5EF4-FFF2-40B4-BE49-F238E27FC236}">
                <a16:creationId xmlns:a16="http://schemas.microsoft.com/office/drawing/2014/main" id="{8B9AA512-8709-41F8-89A7-75DEB9B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19" y="2319051"/>
            <a:ext cx="2175221" cy="2023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1E5751-11ED-499D-9781-8472117A8EDD}"/>
              </a:ext>
            </a:extLst>
          </p:cNvPr>
          <p:cNvSpPr txBox="1"/>
          <p:nvPr/>
        </p:nvSpPr>
        <p:spPr>
          <a:xfrm>
            <a:off x="3418839" y="3532852"/>
            <a:ext cx="7386812" cy="4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PROTECTING FAMILIES &amp; INDIVIDUALS</a:t>
            </a:r>
            <a:endParaRPr lang="en-US" sz="220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8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Light Grey Texture Background Grassland Imprint Stock Photo - Download  Image Now - Abstract, Art, Austria - iStock">
            <a:extLst>
              <a:ext uri="{FF2B5EF4-FFF2-40B4-BE49-F238E27FC236}">
                <a16:creationId xmlns:a16="http://schemas.microsoft.com/office/drawing/2014/main" id="{A9B5A7A7-762E-0FDC-F403-056B24E5A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"/>
          <a:stretch/>
        </p:blipFill>
        <p:spPr bwMode="auto">
          <a:xfrm>
            <a:off x="3446318" y="1794367"/>
            <a:ext cx="5299364" cy="50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6DD402-9EBE-4A21-A63E-66D1CE95C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3" r="25912"/>
          <a:stretch/>
        </p:blipFill>
        <p:spPr>
          <a:xfrm>
            <a:off x="4896752" y="1794368"/>
            <a:ext cx="2377230" cy="3301374"/>
          </a:xfrm>
          <a:prstGeom prst="rect">
            <a:avLst/>
          </a:prstGeom>
        </p:spPr>
      </p:pic>
      <p:pic>
        <p:nvPicPr>
          <p:cNvPr id="1040" name="Picture 16" descr="Blue Texture Images – Browse 8,855,746 Stock Photos, Vectors, and Video |  Adobe Stock">
            <a:extLst>
              <a:ext uri="{FF2B5EF4-FFF2-40B4-BE49-F238E27FC236}">
                <a16:creationId xmlns:a16="http://schemas.microsoft.com/office/drawing/2014/main" id="{EA77881D-3133-72C4-EC19-5E49E277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65" y="4702873"/>
            <a:ext cx="5309918" cy="14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ue Texture Images – Browse 8,855,746 Stock Photos, Vectors, and Video |  Adobe Stock">
            <a:extLst>
              <a:ext uri="{FF2B5EF4-FFF2-40B4-BE49-F238E27FC236}">
                <a16:creationId xmlns:a16="http://schemas.microsoft.com/office/drawing/2014/main" id="{E105142E-F07D-513E-B21F-14674AA7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18" y="2"/>
            <a:ext cx="5299364" cy="18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7C3056-14F8-4DAD-B321-96BC6033FEE9}"/>
              </a:ext>
            </a:extLst>
          </p:cNvPr>
          <p:cNvSpPr txBox="1"/>
          <p:nvPr/>
        </p:nvSpPr>
        <p:spPr>
          <a:xfrm>
            <a:off x="4258267" y="6238145"/>
            <a:ext cx="3577275" cy="7641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909" b="1" dirty="0">
                <a:solidFill>
                  <a:srgbClr val="222222"/>
                </a:solidFill>
                <a:latin typeface="Montserrat" panose="00000500000000000000" pitchFamily="2" charset="0"/>
              </a:rPr>
              <a:t>(800) 439-3805</a:t>
            </a:r>
          </a:p>
          <a:p>
            <a:pPr algn="ctr"/>
            <a:r>
              <a:rPr lang="en-US" sz="1364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www.NIPR.org</a:t>
            </a:r>
          </a:p>
          <a:p>
            <a:pPr algn="ctr"/>
            <a:endParaRPr lang="en-US" sz="1092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D36E6-4D47-73DA-AD6C-8122DEBD9BA6}"/>
              </a:ext>
            </a:extLst>
          </p:cNvPr>
          <p:cNvSpPr txBox="1"/>
          <p:nvPr/>
        </p:nvSpPr>
        <p:spPr>
          <a:xfrm>
            <a:off x="3446318" y="191628"/>
            <a:ext cx="5299364" cy="16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73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pperplate Gothic Bold" panose="020E0705020206020404" pitchFamily="34" charset="0"/>
              </a:rPr>
              <a:t>Eric D. Richards</a:t>
            </a:r>
          </a:p>
          <a:p>
            <a:pPr algn="ctr"/>
            <a:r>
              <a:rPr lang="en-US" sz="1636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STATE INSURANCE DEPARTMENT</a:t>
            </a:r>
          </a:p>
          <a:p>
            <a:pPr algn="ctr"/>
            <a:r>
              <a:rPr lang="en-US" sz="1636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FIELD UNDERWRITER​</a:t>
            </a:r>
            <a:br>
              <a:rPr lang="en-US" sz="1909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227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" panose="02000000000000000000" pitchFamily="2" charset="0"/>
              </a:rPr>
              <a:t>PRODCER NUMBER 19987832</a:t>
            </a:r>
            <a:endParaRPr lang="en-US" sz="1636" b="1" dirty="0">
              <a:solidFill>
                <a:schemeClr val="accent6">
                  <a:lumMod val="20000"/>
                  <a:lumOff val="80000"/>
                </a:schemeClr>
              </a:solidFill>
              <a:latin typeface="Roboto" panose="02000000000000000000" pitchFamily="2" charset="0"/>
            </a:endParaRPr>
          </a:p>
          <a:p>
            <a:pPr algn="ctr"/>
            <a:endParaRPr lang="en-US" sz="2453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DD324-A012-4A4F-9E40-2F36680B090D}"/>
              </a:ext>
            </a:extLst>
          </p:cNvPr>
          <p:cNvSpPr txBox="1"/>
          <p:nvPr/>
        </p:nvSpPr>
        <p:spPr>
          <a:xfrm>
            <a:off x="3886665" y="4656410"/>
            <a:ext cx="4320480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64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636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435-764-7933</a:t>
            </a:r>
          </a:p>
          <a:p>
            <a:pPr algn="ctr"/>
            <a:r>
              <a:rPr lang="en-US" sz="1909" dirty="0">
                <a:solidFill>
                  <a:schemeClr val="accent6">
                    <a:lumMod val="20000"/>
                    <a:lumOff val="80000"/>
                  </a:schemeClr>
                </a:solidFill>
                <a:latin typeface="Copperplate Gothic Bold" panose="020E0705020206020404" pitchFamily="34" charset="0"/>
              </a:rPr>
              <a:t>eric@StateHQ.org</a:t>
            </a:r>
            <a:endParaRPr lang="en-US" sz="1636" dirty="0">
              <a:solidFill>
                <a:schemeClr val="accent6">
                  <a:lumMod val="20000"/>
                  <a:lumOff val="80000"/>
                </a:schemeClr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Life​ &amp; Accident | Mortgage Protection</a:t>
            </a:r>
            <a:b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Final Expense | Disability | Children</a:t>
            </a:r>
            <a:b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Cash Growth Funds</a:t>
            </a:r>
            <a:endParaRPr lang="en-US" sz="1227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algn="ctr"/>
            <a:endParaRPr lang="en-US" sz="1909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A870794-FABE-4DEE-B3F2-9DE2C8A2837A}"/>
              </a:ext>
            </a:extLst>
          </p:cNvPr>
          <p:cNvSpPr/>
          <p:nvPr/>
        </p:nvSpPr>
        <p:spPr>
          <a:xfrm>
            <a:off x="3435686" y="5601641"/>
            <a:ext cx="5309996" cy="1256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6DD402-9EBE-4A21-A63E-66D1CE95C3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3" r="25912"/>
          <a:stretch/>
        </p:blipFill>
        <p:spPr>
          <a:xfrm>
            <a:off x="4896752" y="1794368"/>
            <a:ext cx="2377230" cy="33013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894E35-69BC-41E4-A6F0-1D9CE3F19A29}"/>
              </a:ext>
            </a:extLst>
          </p:cNvPr>
          <p:cNvSpPr/>
          <p:nvPr/>
        </p:nvSpPr>
        <p:spPr>
          <a:xfrm>
            <a:off x="3446318" y="4489932"/>
            <a:ext cx="5299364" cy="17866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DD324-A012-4A4F-9E40-2F36680B090D}"/>
              </a:ext>
            </a:extLst>
          </p:cNvPr>
          <p:cNvSpPr txBox="1"/>
          <p:nvPr/>
        </p:nvSpPr>
        <p:spPr>
          <a:xfrm>
            <a:off x="3225387" y="4591476"/>
            <a:ext cx="5741230" cy="195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7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Eric D. Richards</a:t>
            </a:r>
          </a:p>
          <a:p>
            <a:pPr algn="ctr"/>
            <a: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​Life​ &amp; Accident | Mortgage Protection</a:t>
            </a:r>
            <a:b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1227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Final Expense | Disability | Children</a:t>
            </a:r>
            <a:br>
              <a:rPr lang="en-US" sz="1364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909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435-764-7933</a:t>
            </a:r>
          </a:p>
          <a:p>
            <a:pPr algn="ctr"/>
            <a:r>
              <a:rPr lang="en-US" sz="1909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eric@StateHQ.org</a:t>
            </a:r>
            <a:endParaRPr lang="en-US" sz="1636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227" b="1" dirty="0">
                <a:solidFill>
                  <a:schemeClr val="bg1"/>
                </a:solidFill>
                <a:latin typeface="Roboto" panose="02000000000000000000" pitchFamily="2" charset="0"/>
              </a:rPr>
              <a:t>STATE LICENSE</a:t>
            </a:r>
            <a:r>
              <a:rPr lang="en-US" sz="1227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1227" b="1" dirty="0">
                <a:solidFill>
                  <a:schemeClr val="bg1"/>
                </a:solidFill>
                <a:latin typeface="Roboto" panose="02000000000000000000" pitchFamily="2" charset="0"/>
              </a:rPr>
              <a:t>863326  | NATIONAL PRODUCER 19987832</a:t>
            </a:r>
          </a:p>
          <a:p>
            <a:pPr algn="ctr"/>
            <a:endParaRPr lang="en-US" sz="1909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7C3056-14F8-4DAD-B321-96BC6033FEE9}"/>
              </a:ext>
            </a:extLst>
          </p:cNvPr>
          <p:cNvSpPr txBox="1"/>
          <p:nvPr/>
        </p:nvSpPr>
        <p:spPr>
          <a:xfrm>
            <a:off x="4232198" y="6276589"/>
            <a:ext cx="3577275" cy="764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9" b="1" dirty="0">
                <a:solidFill>
                  <a:srgbClr val="222222"/>
                </a:solidFill>
                <a:latin typeface="Montserrat" panose="00000500000000000000" pitchFamily="2" charset="0"/>
              </a:rPr>
              <a:t>(800) 439-3805</a:t>
            </a:r>
          </a:p>
          <a:p>
            <a:pPr algn="ctr"/>
            <a:r>
              <a:rPr lang="en-US" sz="1364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www.NIPR.org</a:t>
            </a:r>
          </a:p>
          <a:p>
            <a:pPr algn="ctr"/>
            <a:endParaRPr lang="en-US" sz="1092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OUR BRIDGE TO THE FUTURE">
            <a:extLst>
              <a:ext uri="{FF2B5EF4-FFF2-40B4-BE49-F238E27FC236}">
                <a16:creationId xmlns:a16="http://schemas.microsoft.com/office/drawing/2014/main" id="{24DAE8FE-74F9-A8DE-E6E3-FFA18B6A4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86"/>
          <a:stretch/>
        </p:blipFill>
        <p:spPr bwMode="auto">
          <a:xfrm>
            <a:off x="3410376" y="-15350"/>
            <a:ext cx="5349982" cy="18097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1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E176178-6F1D-5473-5ADC-3958A2EDF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9"/>
          <a:stretch/>
        </p:blipFill>
        <p:spPr>
          <a:xfrm>
            <a:off x="499461" y="193042"/>
            <a:ext cx="5699470" cy="61264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2A93A91-699D-96E5-67DC-83F7FBA53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77" y="400830"/>
            <a:ext cx="4469067" cy="57374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800100" dist="38100" dir="2700000" sx="105000" sy="105000" algn="tl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14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9E2EBE-0A5F-40DA-8A07-9B2D1FEA3477}"/>
              </a:ext>
            </a:extLst>
          </p:cNvPr>
          <p:cNvSpPr txBox="1"/>
          <p:nvPr/>
        </p:nvSpPr>
        <p:spPr>
          <a:xfrm>
            <a:off x="323420" y="685012"/>
            <a:ext cx="7744073" cy="861903"/>
          </a:xfrm>
          <a:prstGeom prst="rect">
            <a:avLst/>
          </a:prstGeom>
          <a:solidFill>
            <a:srgbClr val="015303"/>
          </a:solidFill>
        </p:spPr>
        <p:txBody>
          <a:bodyPr wrap="square" rtlCol="0">
            <a:spAutoFit/>
          </a:bodyPr>
          <a:lstStyle/>
          <a:p>
            <a:r>
              <a:rPr lang="en-US" sz="500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DISCOUNT CARD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1C2B9-50C6-45B2-AFC2-D5521B31ED00}"/>
              </a:ext>
            </a:extLst>
          </p:cNvPr>
          <p:cNvSpPr txBox="1"/>
          <p:nvPr/>
        </p:nvSpPr>
        <p:spPr>
          <a:xfrm>
            <a:off x="442168" y="1423402"/>
            <a:ext cx="545063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spc="-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AVERAGE SAVINGS </a:t>
            </a:r>
            <a:r>
              <a:rPr lang="en-US" sz="2100" spc="-14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$61 </a:t>
            </a:r>
            <a:r>
              <a:rPr lang="en-US" sz="2100" spc="-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PER MEDICATION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Meiryo" panose="020B0604030504040204" pitchFamily="34" charset="-128"/>
            </a:endParaRP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                 For other discounts, visit        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                 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QuliityRX.com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    	 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   Questions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Info@ProtectUT.org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                             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Chat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ea typeface="Meiryo" panose="020B0604030504040204" pitchFamily="34" charset="-128"/>
              </a:rPr>
              <a:t>435-764-7933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8F0B6C9F-85C3-43BC-972D-F6BF9A60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00" y="480060"/>
            <a:ext cx="5897881" cy="589788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FB623CF-7A90-47D0-8B87-FD0D10D0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2" y="4169789"/>
            <a:ext cx="1643796" cy="24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FA58B8-84C2-4191-BCC3-860A27F9E8B2}"/>
              </a:ext>
            </a:extLst>
          </p:cNvPr>
          <p:cNvSpPr txBox="1"/>
          <p:nvPr/>
        </p:nvSpPr>
        <p:spPr>
          <a:xfrm>
            <a:off x="442170" y="1979855"/>
            <a:ext cx="5172052" cy="2062103"/>
          </a:xfrm>
          <a:prstGeom prst="rect">
            <a:avLst/>
          </a:prstGeom>
          <a:solidFill>
            <a:srgbClr val="000000">
              <a:alpha val="12157"/>
            </a:srgb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BIN:</a:t>
            </a:r>
            <a:r>
              <a:rPr lang="en-US" sz="32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023518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  </a:t>
            </a:r>
          </a:p>
          <a:p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GROUP:</a:t>
            </a:r>
            <a:r>
              <a:rPr lang="en-US" sz="32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QRX0043680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  </a:t>
            </a:r>
          </a:p>
          <a:p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PCN:</a:t>
            </a:r>
            <a:r>
              <a:rPr lang="en-US" sz="32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ARX</a:t>
            </a:r>
          </a:p>
          <a:p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MEMBER: </a:t>
            </a:r>
            <a:r>
              <a:rPr lang="en-US" sz="32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5359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2FE22-487B-E5FE-264D-9C13BB259DAB}"/>
              </a:ext>
            </a:extLst>
          </p:cNvPr>
          <p:cNvSpPr txBox="1"/>
          <p:nvPr/>
        </p:nvSpPr>
        <p:spPr>
          <a:xfrm>
            <a:off x="329102" y="113072"/>
            <a:ext cx="52982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PERSCRIPTION</a:t>
            </a:r>
            <a:endParaRPr lang="en-US" sz="5001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7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9E2EBE-0A5F-40DA-8A07-9B2D1FEA3477}"/>
              </a:ext>
            </a:extLst>
          </p:cNvPr>
          <p:cNvSpPr txBox="1"/>
          <p:nvPr/>
        </p:nvSpPr>
        <p:spPr>
          <a:xfrm>
            <a:off x="0" y="892664"/>
            <a:ext cx="12192000" cy="1015663"/>
          </a:xfrm>
          <a:prstGeom prst="rect">
            <a:avLst/>
          </a:prstGeom>
          <a:solidFill>
            <a:srgbClr val="01530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PHARMACY DISCOUNT CARD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B0B51C-EC47-4BDC-90F8-861C702E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6" y="2386441"/>
            <a:ext cx="4929893" cy="45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AC85F5E-7AE2-4DF8-AA35-A27D1EB2A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9635"/>
          <a:stretch/>
        </p:blipFill>
        <p:spPr>
          <a:xfrm>
            <a:off x="3979148" y="77555"/>
            <a:ext cx="4233708" cy="853333"/>
          </a:xfrm>
          <a:prstGeom prst="rect">
            <a:avLst/>
          </a:prstGeom>
        </p:spPr>
      </p:pic>
      <p:pic>
        <p:nvPicPr>
          <p:cNvPr id="1034" name="Picture 10" descr="Smiths logo vector">
            <a:extLst>
              <a:ext uri="{FF2B5EF4-FFF2-40B4-BE49-F238E27FC236}">
                <a16:creationId xmlns:a16="http://schemas.microsoft.com/office/drawing/2014/main" id="{3E40E336-89EE-4247-9074-5616CB3A4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4" b="33490"/>
          <a:stretch/>
        </p:blipFill>
        <p:spPr bwMode="auto">
          <a:xfrm>
            <a:off x="1720469" y="2687940"/>
            <a:ext cx="927045" cy="3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cey&amp;#39;s Brings Groceries to Your Door with FirstMile - Associated Food  Stores">
            <a:extLst>
              <a:ext uri="{FF2B5EF4-FFF2-40B4-BE49-F238E27FC236}">
                <a16:creationId xmlns:a16="http://schemas.microsoft.com/office/drawing/2014/main" id="{15A150B6-1854-43C3-BF78-42444742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9" y="3825709"/>
            <a:ext cx="1114747" cy="3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OME | Reed&amp;#39;s Pharmacy | Hyrum-Utah">
            <a:extLst>
              <a:ext uri="{FF2B5EF4-FFF2-40B4-BE49-F238E27FC236}">
                <a16:creationId xmlns:a16="http://schemas.microsoft.com/office/drawing/2014/main" id="{4FA2F904-04DF-431A-9567-FFA0D694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5" y="5113861"/>
            <a:ext cx="552884" cy="5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t is a new day at Rite Aid&amp;#39; - Rite Aid unveils new logo - pennlive.com">
            <a:extLst>
              <a:ext uri="{FF2B5EF4-FFF2-40B4-BE49-F238E27FC236}">
                <a16:creationId xmlns:a16="http://schemas.microsoft.com/office/drawing/2014/main" id="{183E5A72-AE46-40DF-9060-07C983589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2799" r="19083" b="25185"/>
          <a:stretch/>
        </p:blipFill>
        <p:spPr bwMode="auto">
          <a:xfrm>
            <a:off x="4420065" y="5068309"/>
            <a:ext cx="1005403" cy="4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edical pharmacy logo design template logo Vector Image">
            <a:extLst>
              <a:ext uri="{FF2B5EF4-FFF2-40B4-BE49-F238E27FC236}">
                <a16:creationId xmlns:a16="http://schemas.microsoft.com/office/drawing/2014/main" id="{B58391CC-B834-4A3E-8D72-2EEA4593E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8445" r="21014" b="31407"/>
          <a:stretch/>
        </p:blipFill>
        <p:spPr bwMode="auto">
          <a:xfrm>
            <a:off x="4483535" y="3444974"/>
            <a:ext cx="661886" cy="6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E60C59D-0C38-45F3-9180-80739DCEDD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132" y="4795163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FC43-5561-01AD-B983-91D936F47D79}"/>
              </a:ext>
            </a:extLst>
          </p:cNvPr>
          <p:cNvSpPr txBox="1"/>
          <p:nvPr/>
        </p:nvSpPr>
        <p:spPr>
          <a:xfrm>
            <a:off x="6787224" y="2762734"/>
            <a:ext cx="4929893" cy="375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BIN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023518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  </a:t>
            </a:r>
          </a:p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GROUP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QRX0043680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  </a:t>
            </a:r>
          </a:p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PCN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ARX</a:t>
            </a:r>
          </a:p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MEMBER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5359</a:t>
            </a:r>
          </a:p>
          <a:p>
            <a:endParaRPr lang="en-US" sz="1001" dirty="0">
              <a:solidFill>
                <a:schemeClr val="accent6">
                  <a:lumMod val="75000"/>
                </a:schemeClr>
              </a:solidFill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pPr algn="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QuliityRX.com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pPr algn="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Questions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Info@StateHQ.org </a:t>
            </a:r>
          </a:p>
          <a:p>
            <a:pPr algn="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Chat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435-764-7933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035B2-1D62-852F-504E-3091DEEC8BA0}"/>
              </a:ext>
            </a:extLst>
          </p:cNvPr>
          <p:cNvSpPr txBox="1"/>
          <p:nvPr/>
        </p:nvSpPr>
        <p:spPr>
          <a:xfrm>
            <a:off x="0" y="186612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6C3B2"/>
                </a:solidFill>
                <a:latin typeface="Thicker Trial Black Slanted" panose="00000A00000000000000" pitchFamily="2" charset="0"/>
                <a:ea typeface="Meiryo" panose="020B0604030504040204" pitchFamily="34" charset="-128"/>
              </a:rPr>
              <a:t>AVERAGE SAVINGS $</a:t>
            </a:r>
            <a:r>
              <a:rPr lang="en-US" sz="2800" dirty="0">
                <a:solidFill>
                  <a:srgbClr val="46C3B2"/>
                </a:solidFill>
                <a:latin typeface="Chunky Funks" panose="02000500000000000000" pitchFamily="2" charset="0"/>
                <a:ea typeface="Meiryo" panose="020B0604030504040204" pitchFamily="34" charset="-128"/>
              </a:rPr>
              <a:t>61</a:t>
            </a:r>
            <a:r>
              <a:rPr lang="en-US" sz="2800" dirty="0">
                <a:solidFill>
                  <a:srgbClr val="46C3B2"/>
                </a:solidFill>
                <a:latin typeface="Thicker Trial Black Slanted" panose="00000A00000000000000" pitchFamily="2" charset="0"/>
                <a:ea typeface="Meiryo" panose="020B0604030504040204" pitchFamily="34" charset="-128"/>
              </a:rPr>
              <a:t>/MEDICATION</a:t>
            </a:r>
          </a:p>
        </p:txBody>
      </p:sp>
    </p:spTree>
    <p:extLst>
      <p:ext uri="{BB962C8B-B14F-4D97-AF65-F5344CB8AC3E}">
        <p14:creationId xmlns:p14="http://schemas.microsoft.com/office/powerpoint/2010/main" val="341972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7EDC3F-052F-2C90-0215-0A032E0B5644}"/>
              </a:ext>
            </a:extLst>
          </p:cNvPr>
          <p:cNvSpPr/>
          <p:nvPr/>
        </p:nvSpPr>
        <p:spPr>
          <a:xfrm>
            <a:off x="3174790" y="1904025"/>
            <a:ext cx="5842417" cy="113877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E2EBE-0A5F-40DA-8A07-9B2D1FEA3477}"/>
              </a:ext>
            </a:extLst>
          </p:cNvPr>
          <p:cNvSpPr txBox="1"/>
          <p:nvPr/>
        </p:nvSpPr>
        <p:spPr>
          <a:xfrm>
            <a:off x="3174791" y="908394"/>
            <a:ext cx="5842417" cy="523220"/>
          </a:xfrm>
          <a:prstGeom prst="rect">
            <a:avLst/>
          </a:prstGeom>
          <a:solidFill>
            <a:srgbClr val="01530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PHARMACY DISCOUNT CARD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B0B51C-EC47-4BDC-90F8-861C702E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71" y="3320256"/>
            <a:ext cx="3938288" cy="36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AC85F5E-7AE2-4DF8-AA35-A27D1EB2A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9635"/>
          <a:stretch/>
        </p:blipFill>
        <p:spPr>
          <a:xfrm>
            <a:off x="3979148" y="77555"/>
            <a:ext cx="4233708" cy="853333"/>
          </a:xfrm>
          <a:prstGeom prst="rect">
            <a:avLst/>
          </a:prstGeom>
        </p:spPr>
      </p:pic>
      <p:pic>
        <p:nvPicPr>
          <p:cNvPr id="1034" name="Picture 10" descr="Smiths logo vector">
            <a:extLst>
              <a:ext uri="{FF2B5EF4-FFF2-40B4-BE49-F238E27FC236}">
                <a16:creationId xmlns:a16="http://schemas.microsoft.com/office/drawing/2014/main" id="{3E40E336-89EE-4247-9074-5616CB3A4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4" b="33490"/>
          <a:stretch/>
        </p:blipFill>
        <p:spPr bwMode="auto">
          <a:xfrm>
            <a:off x="5014452" y="3546562"/>
            <a:ext cx="708077" cy="2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cey&amp;#39;s Brings Groceries to Your Door with FirstMile - Associated Food  Stores">
            <a:extLst>
              <a:ext uri="{FF2B5EF4-FFF2-40B4-BE49-F238E27FC236}">
                <a16:creationId xmlns:a16="http://schemas.microsoft.com/office/drawing/2014/main" id="{15A150B6-1854-43C3-BF78-42444742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38" y="5542457"/>
            <a:ext cx="599449" cy="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9FC43-5561-01AD-B983-91D936F47D79}"/>
              </a:ext>
            </a:extLst>
          </p:cNvPr>
          <p:cNvSpPr txBox="1"/>
          <p:nvPr/>
        </p:nvSpPr>
        <p:spPr>
          <a:xfrm>
            <a:off x="3117884" y="1924103"/>
            <a:ext cx="33497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QuliityRX.com</a:t>
            </a:r>
            <a:endParaRPr lang="en-US" sz="2000" b="1" dirty="0">
              <a:solidFill>
                <a:srgbClr val="FFFF00"/>
              </a:solidFill>
              <a:latin typeface="Montserrat" panose="02000505000000020004" pitchFamily="2" charset="0"/>
              <a:ea typeface="Meiryo" panose="020B0604030504040204" pitchFamily="34" charset="-128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Info@StateHQ.org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435-764-7933</a:t>
            </a:r>
          </a:p>
        </p:txBody>
      </p:sp>
      <p:pic>
        <p:nvPicPr>
          <p:cNvPr id="5" name="Picture 2" descr="Cigna logo transparent PNG - StickPNG">
            <a:extLst>
              <a:ext uri="{FF2B5EF4-FFF2-40B4-BE49-F238E27FC236}">
                <a16:creationId xmlns:a16="http://schemas.microsoft.com/office/drawing/2014/main" id="{750532BC-C11A-54EB-C8AE-32BCAF78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07" y="5353804"/>
            <a:ext cx="508426" cy="5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HRS - Events">
            <a:extLst>
              <a:ext uri="{FF2B5EF4-FFF2-40B4-BE49-F238E27FC236}">
                <a16:creationId xmlns:a16="http://schemas.microsoft.com/office/drawing/2014/main" id="{0C0860A4-AD77-698B-A666-38035397B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 b="27699"/>
          <a:stretch/>
        </p:blipFill>
        <p:spPr bwMode="auto">
          <a:xfrm>
            <a:off x="7232981" y="4266643"/>
            <a:ext cx="1110225" cy="3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1DEDDC2-9C87-EF33-8C5C-1EA185C9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90" y="4455168"/>
            <a:ext cx="1017033" cy="2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3B723-5438-804E-DE75-1EEF38D6DE32}"/>
              </a:ext>
            </a:extLst>
          </p:cNvPr>
          <p:cNvSpPr txBox="1"/>
          <p:nvPr/>
        </p:nvSpPr>
        <p:spPr>
          <a:xfrm>
            <a:off x="6724480" y="1945262"/>
            <a:ext cx="2292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BIN </a:t>
            </a:r>
            <a:r>
              <a:rPr lang="en-US" sz="16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023518</a:t>
            </a:r>
            <a:r>
              <a:rPr lang="en-US" sz="1600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  </a:t>
            </a:r>
          </a:p>
          <a:p>
            <a:pPr algn="r"/>
            <a:r>
              <a:rPr lang="en-US" sz="1600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GR </a:t>
            </a:r>
            <a:r>
              <a:rPr lang="en-US" sz="16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QRX0043680</a:t>
            </a:r>
            <a:r>
              <a:rPr lang="en-US" sz="1600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  </a:t>
            </a:r>
          </a:p>
          <a:p>
            <a:pPr algn="r"/>
            <a:r>
              <a:rPr lang="en-US" sz="1600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PCN </a:t>
            </a:r>
            <a:r>
              <a:rPr lang="en-US" sz="16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ARX</a:t>
            </a:r>
          </a:p>
          <a:p>
            <a:pPr algn="r"/>
            <a:r>
              <a:rPr lang="en-US" sz="1600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MEMBER </a:t>
            </a:r>
            <a:r>
              <a:rPr lang="en-US" sz="1600" b="1" dirty="0">
                <a:solidFill>
                  <a:srgbClr val="FFFF00"/>
                </a:solidFill>
                <a:latin typeface="Montserrat" panose="02000505000000020004" pitchFamily="2" charset="0"/>
                <a:ea typeface="Meiryo" panose="020B0604030504040204" pitchFamily="34" charset="-128"/>
              </a:rPr>
              <a:t>5359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57D46-D221-DB44-E184-EF85ECB2F930}"/>
              </a:ext>
            </a:extLst>
          </p:cNvPr>
          <p:cNvSpPr txBox="1"/>
          <p:nvPr/>
        </p:nvSpPr>
        <p:spPr>
          <a:xfrm>
            <a:off x="3174790" y="1430429"/>
            <a:ext cx="584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46C3B2"/>
                </a:solidFill>
                <a:latin typeface="Thicker Trial Black Slanted" panose="00000A00000000000000" pitchFamily="2" charset="0"/>
                <a:ea typeface="Meiryo" panose="020B0604030504040204" pitchFamily="34" charset="-128"/>
              </a:rPr>
              <a:t>AVERAGE SAVINGS $</a:t>
            </a:r>
            <a:r>
              <a:rPr lang="en-US" sz="2500" dirty="0">
                <a:solidFill>
                  <a:srgbClr val="46C3B2"/>
                </a:solidFill>
                <a:latin typeface="Chunky Funks" panose="02000500000000000000" pitchFamily="2" charset="0"/>
                <a:ea typeface="Meiryo" panose="020B0604030504040204" pitchFamily="34" charset="-128"/>
              </a:rPr>
              <a:t>61</a:t>
            </a:r>
            <a:r>
              <a:rPr lang="en-US" sz="2500" dirty="0">
                <a:solidFill>
                  <a:srgbClr val="46C3B2"/>
                </a:solidFill>
                <a:latin typeface="Thicker Trial Black Slanted" panose="00000A00000000000000" pitchFamily="2" charset="0"/>
                <a:ea typeface="Meiryo" panose="020B0604030504040204" pitchFamily="34" charset="-128"/>
              </a:rPr>
              <a:t>/MEDICATION</a:t>
            </a:r>
          </a:p>
        </p:txBody>
      </p:sp>
    </p:spTree>
    <p:extLst>
      <p:ext uri="{BB962C8B-B14F-4D97-AF65-F5344CB8AC3E}">
        <p14:creationId xmlns:p14="http://schemas.microsoft.com/office/powerpoint/2010/main" val="58373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929</TotalTime>
  <Words>230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Chunky Funks</vt:lpstr>
      <vt:lpstr>Copperplate Gothic Bold</vt:lpstr>
      <vt:lpstr>Montserrat</vt:lpstr>
      <vt:lpstr>Roboto</vt:lpstr>
      <vt:lpstr>Thicker Trial Black Slanted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D. Richards</dc:creator>
  <cp:lastModifiedBy>Eric D. Richards</cp:lastModifiedBy>
  <cp:revision>16</cp:revision>
  <dcterms:created xsi:type="dcterms:W3CDTF">2021-12-17T19:44:52Z</dcterms:created>
  <dcterms:modified xsi:type="dcterms:W3CDTF">2023-03-06T22:53:31Z</dcterms:modified>
</cp:coreProperties>
</file>